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6" r:id="rId6"/>
    <p:sldId id="271" r:id="rId7"/>
    <p:sldId id="267" r:id="rId8"/>
    <p:sldId id="264" r:id="rId9"/>
    <p:sldId id="268" r:id="rId10"/>
    <p:sldId id="270" r:id="rId11"/>
    <p:sldId id="269" r:id="rId12"/>
    <p:sldId id="256" r:id="rId13"/>
    <p:sldId id="274" r:id="rId14"/>
    <p:sldId id="275" r:id="rId15"/>
    <p:sldId id="277" r:id="rId16"/>
    <p:sldId id="257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04" autoAdjust="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otolki-stroy.ru/images/child/img/15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264" y="0"/>
            <a:ext cx="9193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6013" y="1412874"/>
            <a:ext cx="7488435" cy="2952229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«Использование инновационных технологий в </a:t>
            </a:r>
            <a:r>
              <a:rPr lang="ru-RU" i="1" dirty="0" err="1" smtClean="0"/>
              <a:t>изодеятельности</a:t>
            </a:r>
            <a:r>
              <a:rPr lang="ru-RU" i="1" dirty="0" smtClean="0"/>
              <a:t>  с дошкольниками»</a:t>
            </a:r>
            <a:endParaRPr lang="ru-RU" sz="4400" i="1" dirty="0">
              <a:solidFill>
                <a:schemeClr val="tx1"/>
              </a:solidFill>
            </a:endParaRPr>
          </a:p>
        </p:txBody>
      </p:sp>
      <p:sp>
        <p:nvSpPr>
          <p:cNvPr id="819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975" y="5013325"/>
            <a:ext cx="6172200" cy="1371600"/>
          </a:xfrm>
        </p:spPr>
        <p:txBody>
          <a:bodyPr>
            <a:normAutofit/>
          </a:bodyPr>
          <a:lstStyle/>
          <a:p>
            <a:pPr algn="r" eaLnBrk="1" hangingPunct="1"/>
            <a:r>
              <a:rPr lang="ru-RU" altLang="ru-RU" sz="1800" dirty="0" smtClean="0">
                <a:solidFill>
                  <a:schemeClr val="tx1"/>
                </a:solidFill>
              </a:rPr>
              <a:t>Выполнила работу </a:t>
            </a:r>
          </a:p>
          <a:p>
            <a:pPr algn="r" eaLnBrk="1" hangingPunct="1"/>
            <a:r>
              <a:rPr lang="ru-RU" altLang="ru-RU" sz="1800" dirty="0" smtClean="0">
                <a:solidFill>
                  <a:schemeClr val="tx1"/>
                </a:solidFill>
              </a:rPr>
              <a:t>Воспитатель МКДОУ д/с «</a:t>
            </a:r>
            <a:r>
              <a:rPr lang="ru-RU" altLang="ru-RU" sz="1800" dirty="0" err="1" smtClean="0">
                <a:solidFill>
                  <a:schemeClr val="tx1"/>
                </a:solidFill>
              </a:rPr>
              <a:t>Ивушка</a:t>
            </a:r>
            <a:r>
              <a:rPr lang="ru-RU" altLang="ru-RU" sz="1800" dirty="0" smtClean="0">
                <a:solidFill>
                  <a:schemeClr val="tx1"/>
                </a:solidFill>
              </a:rPr>
              <a:t>»</a:t>
            </a:r>
          </a:p>
          <a:p>
            <a:pPr algn="r" eaLnBrk="1" hangingPunct="1"/>
            <a:r>
              <a:rPr lang="ru-RU" altLang="ru-RU" sz="1800" dirty="0" err="1" smtClean="0">
                <a:solidFill>
                  <a:schemeClr val="tx1"/>
                </a:solidFill>
              </a:rPr>
              <a:t>Л.А.Зубарева</a:t>
            </a:r>
            <a:endParaRPr lang="ru-RU" altLang="ru-RU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06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207531816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4" y="0"/>
            <a:ext cx="9380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30534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endParaRPr lang="ru-RU" i="1" dirty="0" smtClean="0"/>
          </a:p>
          <a:p>
            <a:pPr lvl="0"/>
            <a:r>
              <a:rPr lang="ru-RU" i="1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628508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Н</a:t>
            </a:r>
            <a:r>
              <a:rPr lang="ru-RU" sz="3200" b="1" i="1" dirty="0" smtClean="0"/>
              <a:t>етрадиционные </a:t>
            </a:r>
            <a:r>
              <a:rPr lang="ru-RU" sz="3200" b="1" i="1" dirty="0"/>
              <a:t>техники </a:t>
            </a:r>
            <a:r>
              <a:rPr lang="ru-RU" sz="3200" b="1" i="1" dirty="0" smtClean="0"/>
              <a:t>рисования: </a:t>
            </a:r>
          </a:p>
          <a:p>
            <a:endParaRPr lang="ru-RU" sz="2800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 err="1"/>
              <a:t>набрызг</a:t>
            </a:r>
            <a:r>
              <a:rPr lang="ru-RU" sz="2800" i="1" dirty="0" smtClean="0"/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 </a:t>
            </a:r>
            <a:r>
              <a:rPr lang="ru-RU" sz="2800" i="1" dirty="0" err="1" smtClean="0"/>
              <a:t>кляксография</a:t>
            </a:r>
            <a:r>
              <a:rPr lang="ru-RU" sz="2800" i="1" dirty="0" smtClean="0"/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 </a:t>
            </a:r>
            <a:r>
              <a:rPr lang="ru-RU" sz="2800" i="1" dirty="0"/>
              <a:t>рисование по сырому</a:t>
            </a:r>
            <a:r>
              <a:rPr lang="ru-RU" sz="2800" i="1" dirty="0" smtClean="0"/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  </a:t>
            </a:r>
            <a:r>
              <a:rPr lang="ru-RU" sz="2800" i="1" dirty="0"/>
              <a:t>монотипия</a:t>
            </a:r>
            <a:r>
              <a:rPr lang="ru-RU" sz="2800" i="1" dirty="0" smtClean="0"/>
              <a:t>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 </a:t>
            </a:r>
            <a:r>
              <a:rPr lang="ru-RU" sz="2800" i="1" dirty="0"/>
              <a:t>оттиск различными материалами</a:t>
            </a:r>
            <a:r>
              <a:rPr lang="ru-RU" sz="2800" i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р</a:t>
            </a:r>
            <a:r>
              <a:rPr lang="ru-RU" sz="2800" i="1" dirty="0" smtClean="0"/>
              <a:t>исование </a:t>
            </a:r>
            <a:r>
              <a:rPr lang="ru-RU" sz="2800" i="1" dirty="0"/>
              <a:t>в технике «</a:t>
            </a:r>
            <a:r>
              <a:rPr lang="ru-RU" sz="2800" i="1" dirty="0" err="1"/>
              <a:t>фроттаж</a:t>
            </a:r>
            <a:r>
              <a:rPr lang="ru-RU" sz="2800" i="1" dirty="0"/>
              <a:t>».</a:t>
            </a:r>
            <a:endParaRPr lang="ru-RU" sz="2800" b="1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рисование </a:t>
            </a:r>
            <a:r>
              <a:rPr lang="ru-RU" sz="2800" i="1" dirty="0" smtClean="0"/>
              <a:t>жесткой полусухой кистью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/>
              <a:t>р</a:t>
            </a:r>
            <a:r>
              <a:rPr lang="ru-RU" sz="2800" i="1" dirty="0" smtClean="0"/>
              <a:t>исование </a:t>
            </a:r>
            <a:r>
              <a:rPr lang="ru-RU" sz="2800" i="1" dirty="0"/>
              <a:t>в технике «пуантилизм»</a:t>
            </a:r>
            <a:endParaRPr lang="ru-RU" sz="2800" b="1" i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ru-RU" sz="2800" i="1" dirty="0"/>
          </a:p>
        </p:txBody>
      </p:sp>
      <p:pic>
        <p:nvPicPr>
          <p:cNvPr id="1026" name="Picture 2" descr="C:\Users\эксперт\Desktop\папка ЗЛА\100PHOTO\Новая папка\SAM_5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26" y="5530399"/>
            <a:ext cx="1169684" cy="8772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7" name="Picture 3" descr="C:\Users\эксперт\Desktop\папка ЗЛА\100PHOTO\Новая папка\SAM_59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7019" y="4114637"/>
            <a:ext cx="830484" cy="11073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8" name="Picture 4" descr="C:\Users\эксперт\Desktop\папка ЗЛА\100PHOTO\Новая папка\SAM_597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989" y="2501543"/>
            <a:ext cx="941755" cy="12556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9" name="Picture 5" descr="C:\Users\эксперт\Desktop\папка ЗЛА\100PHOTO\Новая папка\SAM_59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5222"/>
            <a:ext cx="1440160" cy="10801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0" name="Picture 6" descr="C:\Users\эксперт\Desktop\папка ЗЛА\100PHOTO\Новая папка\SAM_59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8090"/>
            <a:ext cx="1516336" cy="11372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1" name="Picture 7" descr="C:\Users\эксперт\Desktop\папка ЗЛА\100PHOTO\Новая папка\SAM_595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31" y="311137"/>
            <a:ext cx="1403073" cy="105230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2" name="Picture 8" descr="C:\Users\эксперт\Desktop\папка ЗЛА\100PHOTO\Новая папка\SAM_597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600" y="225223"/>
            <a:ext cx="1556015" cy="10801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33" name="Picture 9" descr="C:\Users\эксперт\Desktop\папка ЗЛА\100PHOTO\Новая папка\SAM_596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26" y="375476"/>
            <a:ext cx="1008589" cy="13447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465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207531816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90" y="18098"/>
            <a:ext cx="9380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5895" y="661720"/>
            <a:ext cx="756084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С</a:t>
            </a:r>
            <a:r>
              <a:rPr lang="ru-RU" sz="3200" b="1" i="1" dirty="0" smtClean="0"/>
              <a:t>редства </a:t>
            </a:r>
            <a:r>
              <a:rPr lang="ru-RU" sz="3200" b="1" i="1" dirty="0"/>
              <a:t>изображения</a:t>
            </a:r>
            <a:r>
              <a:rPr lang="ru-RU" sz="3200" b="1" i="1" dirty="0" smtClean="0"/>
              <a:t>:</a:t>
            </a:r>
          </a:p>
          <a:p>
            <a:pPr algn="ctr"/>
            <a:r>
              <a:rPr lang="ru-RU" sz="3200" b="1" i="1" dirty="0" smtClean="0"/>
              <a:t> </a:t>
            </a:r>
            <a:endParaRPr lang="ru-RU" sz="3200" i="1" dirty="0" smtClean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гуашь,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краски,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 пластилин,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соль,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 крупы,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 песок,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 нитки,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пуговицы и др.</a:t>
            </a:r>
            <a:endParaRPr lang="ru-RU" sz="3200" i="1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i="1" dirty="0" smtClean="0"/>
          </a:p>
          <a:p>
            <a:pPr lvl="0"/>
            <a:r>
              <a:rPr lang="ru-RU" i="1" dirty="0" smtClean="0"/>
              <a:t>    </a:t>
            </a:r>
            <a:endParaRPr lang="ru-RU" dirty="0"/>
          </a:p>
        </p:txBody>
      </p:sp>
      <p:pic>
        <p:nvPicPr>
          <p:cNvPr id="4" name="Рисунок 3" descr="http://ds-298.nios.ru/images/post-71710-1255780662_thumb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09634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5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4-tub-ru.yandex.net/i?id=94399462-3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906"/>
            <a:ext cx="9144000" cy="68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9602" y="836712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/>
              <a:t>М</a:t>
            </a:r>
            <a:r>
              <a:rPr lang="ru-RU" sz="3200" b="1" i="1" dirty="0" smtClean="0"/>
              <a:t>атериалы</a:t>
            </a:r>
            <a:r>
              <a:rPr lang="ru-RU" sz="3200" i="1" dirty="0" smtClean="0"/>
              <a:t>:</a:t>
            </a:r>
          </a:p>
          <a:p>
            <a:endParaRPr lang="ru-RU" sz="32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 бумага </a:t>
            </a:r>
            <a:r>
              <a:rPr lang="ru-RU" sz="3200" i="1" dirty="0"/>
              <a:t>разной фактуры, </a:t>
            </a:r>
            <a:r>
              <a:rPr lang="ru-RU" sz="3200" i="1" dirty="0" smtClean="0"/>
              <a:t>зубную </a:t>
            </a:r>
            <a:r>
              <a:rPr lang="ru-RU" sz="3200" i="1" dirty="0"/>
              <a:t>щётку</a:t>
            </a:r>
            <a:r>
              <a:rPr lang="ru-RU" sz="3200" i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 </a:t>
            </a:r>
            <a:r>
              <a:rPr lang="ru-RU" sz="3200" i="1" dirty="0"/>
              <a:t>губку</a:t>
            </a:r>
            <a:r>
              <a:rPr lang="ru-RU" sz="3200" i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 </a:t>
            </a:r>
            <a:r>
              <a:rPr lang="ru-RU" sz="3200" i="1" dirty="0"/>
              <a:t>ватные палочки</a:t>
            </a:r>
            <a:r>
              <a:rPr lang="ru-RU" sz="3200" i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 </a:t>
            </a:r>
            <a:r>
              <a:rPr lang="ru-RU" sz="3200" i="1" dirty="0"/>
              <a:t>коктейльные </a:t>
            </a:r>
            <a:r>
              <a:rPr lang="ru-RU" sz="3200" i="1" dirty="0" smtClean="0"/>
              <a:t>трубочки,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i="1" dirty="0" smtClean="0"/>
              <a:t> свечи  и </a:t>
            </a:r>
            <a:r>
              <a:rPr lang="ru-RU" sz="3200" i="1" dirty="0"/>
              <a:t>другое</a:t>
            </a:r>
          </a:p>
        </p:txBody>
      </p:sp>
      <p:pic>
        <p:nvPicPr>
          <p:cNvPr id="7" name="Рисунок 6" descr="http://s012.radikal.ru/i319/1103/6c/ca64aa178e8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42" y="2492896"/>
            <a:ext cx="3064346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76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otolki-stroy.ru/images/child/img/15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" y="0"/>
            <a:ext cx="9193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эксперт\Documents\Intelli-studio\2013-12-16\2013-12-16\2013-12-16\SAM_59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36" y="3123353"/>
            <a:ext cx="2074677" cy="15560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196" name="Picture 4" descr="C:\Users\эксперт\Documents\Intelli-studio\2013-12-16\2013-12-16\2013-12-16\2013-12-16\SAM_5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61" y="3043676"/>
            <a:ext cx="1980475" cy="14853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8203" name="Picture 11" descr="C:\Users\эксперт\Documents\Intelli-studio\2013-12-16\2013-12-16\2013-12-16\2013-12-16\2013-12-16\2013-12-16\2013-12-16\SAM_58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666" y="3123353"/>
            <a:ext cx="1768002" cy="13260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5" name="Рисунок 6" descr="C:\Documents and Settings\Администратор\Рабочий стол\папка ЗЛА\100PHOTO\SAM_009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53" y="497656"/>
            <a:ext cx="1836092" cy="2230474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6" name="Рисунок 4" descr="C:\Documents and Settings\Администратор\Рабочий стол\папка ЗЛА\100PHOTO\SAM_00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780" y="836711"/>
            <a:ext cx="2495774" cy="1870805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17" name="Рисунок 5" descr="C:\Documents and Settings\Администратор\Рабочий стол\папка ЗЛА\100PHOTO\SAM_01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26" y="335156"/>
            <a:ext cx="1798822" cy="237236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4" name="Picture 2" descr="C:\Users\эксперт\Desktop\папка ЗЛА\100PHOTO\Новая папка\SAM_596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99" y="4800295"/>
            <a:ext cx="1188133" cy="15841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3075" name="Picture 3" descr="C:\Users\эксперт\Desktop\папка ЗЛА\100PHOTO\Новая папка\SAM_596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585" y="4734828"/>
            <a:ext cx="1133937" cy="15119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018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4-tub-ru.yandex.net/i?id=94399462-3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906"/>
            <a:ext cx="9144000" cy="681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541" y="980728"/>
            <a:ext cx="828092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Совместная деятельность со взрослым</a:t>
            </a:r>
            <a:r>
              <a:rPr lang="ru-RU" dirty="0" smtClean="0"/>
              <a:t>:</a:t>
            </a:r>
          </a:p>
          <a:p>
            <a:pPr algn="ctr"/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поддерживаем </a:t>
            </a:r>
            <a:r>
              <a:rPr lang="ru-RU" sz="2800" i="1" dirty="0"/>
              <a:t>активность ребёнка в процессе творчества, </a:t>
            </a:r>
            <a:endParaRPr lang="ru-RU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поощряем</a:t>
            </a:r>
            <a:r>
              <a:rPr lang="ru-RU" sz="2800" i="1" dirty="0"/>
              <a:t>, </a:t>
            </a:r>
            <a:endParaRPr lang="ru-RU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помогаем </a:t>
            </a:r>
            <a:r>
              <a:rPr lang="ru-RU" sz="2800" i="1" dirty="0"/>
              <a:t>обобщить полученный опыт работы с изобразительными материалами.</a:t>
            </a:r>
          </a:p>
        </p:txBody>
      </p:sp>
    </p:spTree>
    <p:extLst>
      <p:ext uri="{BB962C8B-B14F-4D97-AF65-F5344CB8AC3E}">
        <p14:creationId xmlns:p14="http://schemas.microsoft.com/office/powerpoint/2010/main" val="20325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otolki-stroy.ru/images/child/img/15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4" y="-5755"/>
            <a:ext cx="9193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Уголок творчества</a:t>
            </a:r>
            <a:endParaRPr lang="ru-RU" sz="3600" b="1" i="1" dirty="0"/>
          </a:p>
        </p:txBody>
      </p:sp>
      <p:pic>
        <p:nvPicPr>
          <p:cNvPr id="6" name="Рисунок 7" descr="C:\Documents and Settings\Администратор\Рабочий стол\папка ЗЛА\100PHOTO\SAM_4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50" y="2322056"/>
            <a:ext cx="3096344" cy="3492030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pic>
        <p:nvPicPr>
          <p:cNvPr id="9218" name="Picture 2" descr="C:\Users\эксперт\Desktop\папка ЗЛА\100PHOTO\группа развивающ среда\SAM_42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482" y="2636912"/>
            <a:ext cx="3816424" cy="2862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3178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otolki-stroy.ru/images/child/img/15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3" y="0"/>
            <a:ext cx="9193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эксперт\Documents\Intelli-studio\2013-12-16\2013-12-16\2013-12-16\2013-12-16\2013-12-16\SAM_5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50" y="2558051"/>
            <a:ext cx="2267744" cy="17008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6" name="Picture 7" descr="C:\Users\эксперт\Documents\Intelli-studio\2013-12-16\2013-12-16\2013-12-16\2013-12-16\2013-12-16\SAM_59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1" y="4797152"/>
            <a:ext cx="2252750" cy="16895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7" name="Picture 10" descr="C:\Users\эксперт\Documents\Intelli-studio\2013-12-16\2013-12-16\2013-12-16\2013-12-16\2013-12-16\2013-12-16\2013-12-16\SAM_56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353551"/>
            <a:ext cx="2228765" cy="167157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8" name="Picture 9" descr="C:\Users\эксперт\Documents\Intelli-studio\2013-12-16\2013-12-16\2013-12-16\2013-12-16\2013-12-16\2013-12-16\SAM_59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32111"/>
            <a:ext cx="2394520" cy="17958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9" name="Picture 5" descr="http://im3-tub-ru.yandex.net/i?id=196595648-70-72&amp;n=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69" y="353551"/>
            <a:ext cx="2311643" cy="1733732"/>
          </a:xfrm>
          <a:prstGeom prst="rect">
            <a:avLst/>
          </a:prstGeom>
          <a:ln/>
          <a:ex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050" name="Picture 2" descr="C:\Users\эксперт\Desktop\папка ЗЛА\100PHOTO\Новая папка\SAM_596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38" y="387906"/>
            <a:ext cx="2376264" cy="340113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051" name="Picture 3" descr="C:\Users\эксперт\Desktop\папка ЗЛА\100PHOTO\Новая папка\SAM_596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17234"/>
            <a:ext cx="2299952" cy="17249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pic>
        <p:nvPicPr>
          <p:cNvPr id="2052" name="Picture 4" descr="C:\Users\эксперт\Desktop\папка ЗЛА\100PHOTO\Новая папка\SAM_596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41" y="4258859"/>
            <a:ext cx="1626857" cy="21691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545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otolki-stroy.ru/images/child/img/15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" y="0"/>
            <a:ext cx="9193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19675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/>
              <a:t>Инновационные технологии в </a:t>
            </a:r>
            <a:r>
              <a:rPr lang="ru-RU" sz="3600" b="1" i="1" dirty="0" err="1" smtClean="0"/>
              <a:t>изодеятельности</a:t>
            </a:r>
            <a:r>
              <a:rPr lang="ru-RU" sz="3600" b="1" i="1" dirty="0" smtClean="0"/>
              <a:t>  дают ребенку </a:t>
            </a:r>
            <a:r>
              <a:rPr lang="ru-RU" sz="3600" b="1" i="1" dirty="0"/>
              <a:t>простор для </a:t>
            </a:r>
            <a:r>
              <a:rPr lang="ru-RU" sz="3600" b="1" i="1" dirty="0" smtClean="0"/>
              <a:t>творчества и самовыражения. Он сам выбирает, </a:t>
            </a:r>
            <a:r>
              <a:rPr lang="ru-RU" sz="3600" b="1" i="1" dirty="0"/>
              <a:t>чем рисовать, на чем рисовать и как </a:t>
            </a:r>
            <a:r>
              <a:rPr lang="ru-RU" sz="3600" b="1" i="1" dirty="0" smtClean="0"/>
              <a:t>рисовать.</a:t>
            </a:r>
            <a:endParaRPr lang="ru-RU" sz="3600" b="1" i="1" dirty="0"/>
          </a:p>
        </p:txBody>
      </p:sp>
      <p:pic>
        <p:nvPicPr>
          <p:cNvPr id="6" name="Рисунок 7" descr="http://www.kalugasale.ru/photos/news/33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08" y="4561798"/>
            <a:ext cx="2040412" cy="1326533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7" name="Picture 4" descr="http://im0-tub-ru.yandex.net/i?id=402707628-13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24138"/>
            <a:ext cx="2055813" cy="1284287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018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www.potolki-stroy.ru/images/child/img/15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0" y="0"/>
            <a:ext cx="91933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img01.chitalnya.ru/upload2/751/39436435000970956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84887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8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7-tub-ru.yandex.net/i?id=207531816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4" y="0"/>
            <a:ext cx="9380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2"/>
            <a:ext cx="6624736" cy="2664296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… </a:t>
            </a:r>
            <a:r>
              <a:rPr lang="ru-RU" sz="3600" b="1" i="1" dirty="0"/>
              <a:t>Это правда! Ну чего же тут скрывать?</a:t>
            </a:r>
            <a:br>
              <a:rPr lang="ru-RU" sz="3600" b="1" i="1" dirty="0"/>
            </a:br>
            <a:r>
              <a:rPr lang="ru-RU" sz="3600" b="1" i="1" dirty="0"/>
              <a:t>Дети любят, очень любят рисовать!</a:t>
            </a:r>
            <a:br>
              <a:rPr lang="ru-RU" sz="3600" b="1" i="1" dirty="0"/>
            </a:br>
            <a:r>
              <a:rPr lang="ru-RU" sz="3600" b="1" i="1" dirty="0"/>
              <a:t>На бумаге, на асфальте, на стене</a:t>
            </a:r>
            <a:br>
              <a:rPr lang="ru-RU" sz="3600" b="1" i="1" dirty="0"/>
            </a:br>
            <a:r>
              <a:rPr lang="ru-RU" sz="3600" b="1" i="1" dirty="0"/>
              <a:t>И в трамвае на окне</a:t>
            </a:r>
            <a:r>
              <a:rPr lang="ru-RU" sz="3600" b="1" i="1" dirty="0" smtClean="0"/>
              <a:t>…</a:t>
            </a:r>
            <a:br>
              <a:rPr lang="ru-RU" sz="3600" b="1" i="1" dirty="0" smtClean="0"/>
            </a:br>
            <a:r>
              <a:rPr lang="ru-RU" sz="3600" b="1" i="1" dirty="0"/>
              <a:t/>
            </a:r>
            <a:br>
              <a:rPr lang="ru-RU" sz="3600" b="1" i="1" dirty="0"/>
            </a:br>
            <a:r>
              <a:rPr lang="ru-RU" sz="3100" i="1" dirty="0"/>
              <a:t>Э. Успенский</a:t>
            </a:r>
            <a:r>
              <a:rPr lang="ru-RU" sz="3100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39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1-tub-ru.yandex.net/i?id=174368571-2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2800628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1" dirty="0"/>
              <a:t>Дошкольное детство </a:t>
            </a:r>
            <a:r>
              <a:rPr lang="ru-RU" sz="2800" i="1" dirty="0"/>
              <a:t>– это начальная ступень раскрытия потенциальных способностей ребёнка</a:t>
            </a:r>
            <a:r>
              <a:rPr lang="ru-RU" sz="2800" i="1" dirty="0" smtClean="0"/>
              <a:t>.</a:t>
            </a:r>
          </a:p>
          <a:p>
            <a:pPr algn="just"/>
            <a:r>
              <a:rPr lang="ru-RU" sz="2800" i="1" dirty="0" smtClean="0"/>
              <a:t> </a:t>
            </a:r>
            <a:r>
              <a:rPr lang="ru-RU" sz="2800" i="1" dirty="0"/>
              <a:t>В</a:t>
            </a:r>
            <a:r>
              <a:rPr lang="ru-RU" sz="2800" i="1" dirty="0" smtClean="0"/>
              <a:t> </a:t>
            </a:r>
            <a:r>
              <a:rPr lang="ru-RU" sz="2800" i="1" dirty="0"/>
              <a:t>этом возрасте каждый ребёнок – маленький исследователь, открывающий для себя удивительный окружающий </a:t>
            </a:r>
            <a:r>
              <a:rPr lang="ru-RU" sz="2800" i="1" dirty="0" smtClean="0"/>
              <a:t>мир.</a:t>
            </a:r>
            <a:endParaRPr lang="ru-RU" sz="2800" i="1" dirty="0"/>
          </a:p>
        </p:txBody>
      </p:sp>
      <p:pic>
        <p:nvPicPr>
          <p:cNvPr id="4" name="Picture 10" descr="http://kartiny.ucoz.ru/_ph/145/2/44795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0" y="332656"/>
            <a:ext cx="2502184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06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zvezda-adv.ru/images/fotooboi_new/det/detskie_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" y="-1"/>
            <a:ext cx="91291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zvezda-adv.ru/images/fotooboi_new/det/detskie_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5" y="0"/>
            <a:ext cx="91291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3025" y="2154189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Рисование </a:t>
            </a:r>
            <a:r>
              <a:rPr lang="ru-RU" sz="3200" i="1" dirty="0"/>
              <a:t>– самое увлекательное занятие дошкольника. </a:t>
            </a:r>
            <a:endParaRPr lang="ru-RU" sz="3200" i="1" dirty="0" smtClean="0"/>
          </a:p>
          <a:p>
            <a:pPr algn="ctr"/>
            <a:r>
              <a:rPr lang="ru-RU" sz="3200" i="1" dirty="0" smtClean="0"/>
              <a:t>На </a:t>
            </a:r>
            <a:r>
              <a:rPr lang="ru-RU" sz="3200" i="1" dirty="0"/>
              <a:t>протяжении дошкольного детства изобразительные навыки формируются и усовершенствуются</a:t>
            </a:r>
            <a:r>
              <a:rPr lang="ru-RU" sz="28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zvezda-adv.ru/images/fotooboi_new/det/detskie_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" y="-1"/>
            <a:ext cx="91291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1772816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Ц</a:t>
            </a:r>
            <a:r>
              <a:rPr lang="ru-RU" sz="2800" b="1" i="1" dirty="0" smtClean="0"/>
              <a:t>ель</a:t>
            </a:r>
            <a:r>
              <a:rPr lang="ru-RU" sz="2800" b="1" i="1" dirty="0"/>
              <a:t>: </a:t>
            </a:r>
            <a:r>
              <a:rPr lang="ru-RU" sz="2800" i="1" dirty="0"/>
              <a:t>развивать художественно-творческие </a:t>
            </a:r>
            <a:r>
              <a:rPr lang="ru-RU" sz="2800" i="1" dirty="0" smtClean="0"/>
              <a:t>способности дошкольников </a:t>
            </a:r>
            <a:r>
              <a:rPr lang="ru-RU" sz="2800" i="1" dirty="0"/>
              <a:t>средствами нетрадиционных </a:t>
            </a:r>
            <a:r>
              <a:rPr lang="ru-RU" sz="2800" i="1" dirty="0" smtClean="0"/>
              <a:t>технологий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461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zvezda-adv.ru/images/fotooboi_new/det/detskie_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91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234888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/>
              <a:t>Чтобы решить  проблему возникла потребность в инновациях, предусматривающих совершенствование методов, форм, средств, технологий формирующего инициативного, активного и самостоятельного ребёнка</a:t>
            </a:r>
          </a:p>
        </p:txBody>
      </p:sp>
    </p:spTree>
    <p:extLst>
      <p:ext uri="{BB962C8B-B14F-4D97-AF65-F5344CB8AC3E}">
        <p14:creationId xmlns:p14="http://schemas.microsoft.com/office/powerpoint/2010/main" val="12329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7-tub-ru.yandex.net/i?id=207531816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86" y="-24036"/>
            <a:ext cx="9380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2751" y="2090172"/>
            <a:ext cx="70567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/>
              <a:t>ТРИЗ </a:t>
            </a:r>
            <a:r>
              <a:rPr lang="ru-RU" sz="2800" i="1" dirty="0"/>
              <a:t>– теория решения изобретательских задач</a:t>
            </a:r>
            <a:r>
              <a:rPr lang="ru-RU" sz="2800" i="1" dirty="0" smtClean="0"/>
              <a:t>.</a:t>
            </a:r>
          </a:p>
          <a:p>
            <a:pPr algn="ctr"/>
            <a:r>
              <a:rPr lang="ru-RU" sz="2800" i="1" dirty="0" smtClean="0"/>
              <a:t> </a:t>
            </a:r>
            <a:r>
              <a:rPr lang="ru-RU" sz="2800" b="1" i="1" dirty="0"/>
              <a:t>ТРИЗ для дошкольников </a:t>
            </a:r>
            <a:r>
              <a:rPr lang="ru-RU" sz="2800" i="1" dirty="0"/>
              <a:t>– это система игр, занятий, призванная не изменить основную программу, а максимально увеличить ее эффективность. </a:t>
            </a:r>
          </a:p>
        </p:txBody>
      </p:sp>
    </p:spTree>
    <p:extLst>
      <p:ext uri="{BB962C8B-B14F-4D97-AF65-F5344CB8AC3E}">
        <p14:creationId xmlns:p14="http://schemas.microsoft.com/office/powerpoint/2010/main" val="21461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207531816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4" y="0"/>
            <a:ext cx="9380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305342"/>
            <a:ext cx="727280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/>
              <a:t>Т</a:t>
            </a:r>
            <a:r>
              <a:rPr lang="ru-RU" sz="3200" b="1" i="1" dirty="0" smtClean="0"/>
              <a:t>ворческие </a:t>
            </a:r>
            <a:r>
              <a:rPr lang="ru-RU" sz="3200" b="1" i="1" dirty="0"/>
              <a:t>задания с элементами технологии ТРИЗ</a:t>
            </a:r>
            <a:r>
              <a:rPr lang="ru-RU" sz="3200" b="1" i="1" dirty="0" smtClean="0"/>
              <a:t>:</a:t>
            </a:r>
          </a:p>
          <a:p>
            <a:endParaRPr lang="ru-RU" sz="2800" b="1" i="1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dirty="0" smtClean="0"/>
              <a:t>  задания </a:t>
            </a:r>
            <a:r>
              <a:rPr lang="ru-RU" sz="2800" i="1" dirty="0"/>
              <a:t>на «</a:t>
            </a:r>
            <a:r>
              <a:rPr lang="ru-RU" sz="2800" i="1" dirty="0" smtClean="0"/>
              <a:t>дорисовку»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i="1" dirty="0" smtClean="0"/>
              <a:t>  игра </a:t>
            </a:r>
            <a:r>
              <a:rPr lang="ru-RU" sz="2800" i="1" dirty="0"/>
              <a:t>«Волшебная клякса»</a:t>
            </a:r>
            <a:r>
              <a:rPr lang="ru-RU" sz="2800" dirty="0"/>
              <a:t> </a:t>
            </a:r>
            <a:endParaRPr lang="ru-RU" sz="28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ru-RU" sz="2800" i="1" dirty="0" smtClean="0"/>
              <a:t>  задания </a:t>
            </a:r>
            <a:r>
              <a:rPr lang="ru-RU" sz="2800" i="1" dirty="0"/>
              <a:t>«Нарисуй настроение», «Рисую музыку», «Мои цветные сны» </a:t>
            </a:r>
            <a:endParaRPr lang="ru-RU" sz="2800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800" i="1" dirty="0" smtClean="0"/>
              <a:t>  элементы </a:t>
            </a:r>
            <a:r>
              <a:rPr lang="ru-RU" sz="2800" i="1" dirty="0"/>
              <a:t>арт-терапии</a:t>
            </a:r>
            <a:endParaRPr lang="ru-RU" sz="28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i="1" dirty="0" smtClean="0"/>
          </a:p>
          <a:p>
            <a:pPr lvl="0"/>
            <a:r>
              <a:rPr lang="ru-RU" i="1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55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7-tub-ru.yandex.net/i?id=207531816-11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084" y="0"/>
            <a:ext cx="93804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43608" y="1305342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i="1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endParaRPr lang="ru-RU" i="1" dirty="0" smtClean="0"/>
          </a:p>
          <a:p>
            <a:pPr lvl="0"/>
            <a:r>
              <a:rPr lang="ru-RU" i="1" dirty="0" smtClean="0"/>
              <a:t>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305342"/>
            <a:ext cx="835292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endParaRPr lang="ru-RU" sz="2800" i="1" dirty="0" smtClean="0"/>
          </a:p>
          <a:p>
            <a:pPr algn="ctr"/>
            <a:r>
              <a:rPr lang="ru-RU" sz="3200" b="1" i="1" dirty="0" smtClean="0"/>
              <a:t>Они </a:t>
            </a:r>
            <a:r>
              <a:rPr lang="ru-RU" sz="3200" b="1" i="1" dirty="0"/>
              <a:t>помогают осуществить </a:t>
            </a:r>
            <a:endParaRPr lang="ru-RU" sz="3200" b="1" i="1" dirty="0" smtClean="0"/>
          </a:p>
          <a:p>
            <a:pPr algn="ctr"/>
            <a:endParaRPr lang="ru-RU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индивидуальный </a:t>
            </a:r>
            <a:r>
              <a:rPr lang="ru-RU" sz="2800" i="1" dirty="0"/>
              <a:t>подход к детям, </a:t>
            </a:r>
            <a:endParaRPr lang="ru-RU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 способствует </a:t>
            </a:r>
            <a:r>
              <a:rPr lang="ru-RU" sz="2800" i="1" dirty="0"/>
              <a:t>интеллектуальному развитию</a:t>
            </a:r>
            <a:r>
              <a:rPr lang="ru-RU" sz="2800" i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 </a:t>
            </a:r>
            <a:r>
              <a:rPr lang="ru-RU" sz="2800" i="1" dirty="0"/>
              <a:t>развитию мелкой моторики пальцев рук</a:t>
            </a:r>
            <a:r>
              <a:rPr lang="ru-RU" sz="2800" i="1" dirty="0" smtClean="0"/>
              <a:t>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 </a:t>
            </a:r>
            <a:r>
              <a:rPr lang="ru-RU" sz="2800" i="1" dirty="0"/>
              <a:t>развитию точности движений, </a:t>
            </a:r>
            <a:endParaRPr lang="ru-RU" sz="2800" i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i="1" dirty="0" smtClean="0"/>
              <a:t>воспитывает </a:t>
            </a:r>
            <a:r>
              <a:rPr lang="ru-RU" sz="2800" i="1" dirty="0"/>
              <a:t>внимание, аккуратность.</a:t>
            </a:r>
          </a:p>
        </p:txBody>
      </p:sp>
    </p:spTree>
    <p:extLst>
      <p:ext uri="{BB962C8B-B14F-4D97-AF65-F5344CB8AC3E}">
        <p14:creationId xmlns:p14="http://schemas.microsoft.com/office/powerpoint/2010/main" val="32465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</TotalTime>
  <Words>347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«Использование инновационных технологий в изодеятельности  с дошкольниками»</vt:lpstr>
      <vt:lpstr>… Это правда! Ну чего же тут скрывать? Дети любят, очень любят рисовать! На бумаге, на асфальте, на стене И в трамвае на окне…  Э. Успенский.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инновационных технологий в ИЗОдеятельности детей</dc:title>
  <dc:creator>эксперт</dc:creator>
  <cp:lastModifiedBy>эксперт</cp:lastModifiedBy>
  <cp:revision>34</cp:revision>
  <dcterms:created xsi:type="dcterms:W3CDTF">2013-12-16T11:19:44Z</dcterms:created>
  <dcterms:modified xsi:type="dcterms:W3CDTF">2013-12-19T18:01:36Z</dcterms:modified>
</cp:coreProperties>
</file>